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6" r:id="rId3"/>
    <p:sldId id="257" r:id="rId4"/>
    <p:sldId id="298" r:id="rId5"/>
    <p:sldId id="258" r:id="rId6"/>
    <p:sldId id="263" r:id="rId7"/>
    <p:sldId id="299" r:id="rId8"/>
    <p:sldId id="300" r:id="rId9"/>
    <p:sldId id="301" r:id="rId10"/>
    <p:sldId id="304" r:id="rId11"/>
    <p:sldId id="302" r:id="rId12"/>
    <p:sldId id="303" r:id="rId13"/>
    <p:sldId id="318" r:id="rId14"/>
    <p:sldId id="305" r:id="rId15"/>
    <p:sldId id="274" r:id="rId16"/>
    <p:sldId id="259" r:id="rId17"/>
    <p:sldId id="279" r:id="rId18"/>
    <p:sldId id="332" r:id="rId19"/>
    <p:sldId id="319" r:id="rId20"/>
    <p:sldId id="308" r:id="rId21"/>
    <p:sldId id="307" r:id="rId22"/>
    <p:sldId id="317" r:id="rId23"/>
    <p:sldId id="309" r:id="rId24"/>
    <p:sldId id="310" r:id="rId25"/>
    <p:sldId id="321" r:id="rId26"/>
    <p:sldId id="322" r:id="rId27"/>
    <p:sldId id="311" r:id="rId28"/>
    <p:sldId id="320" r:id="rId29"/>
    <p:sldId id="323" r:id="rId30"/>
    <p:sldId id="333" r:id="rId31"/>
    <p:sldId id="336" r:id="rId32"/>
    <p:sldId id="337" r:id="rId33"/>
    <p:sldId id="338" r:id="rId34"/>
    <p:sldId id="312" r:id="rId35"/>
    <p:sldId id="278" r:id="rId36"/>
    <p:sldId id="260" r:id="rId37"/>
    <p:sldId id="287" r:id="rId38"/>
    <p:sldId id="314" r:id="rId39"/>
    <p:sldId id="324" r:id="rId40"/>
    <p:sldId id="334" r:id="rId41"/>
    <p:sldId id="330" r:id="rId42"/>
    <p:sldId id="326" r:id="rId43"/>
    <p:sldId id="328" r:id="rId44"/>
    <p:sldId id="327" r:id="rId45"/>
    <p:sldId id="331" r:id="rId46"/>
    <p:sldId id="282" r:id="rId47"/>
    <p:sldId id="296" r:id="rId48"/>
    <p:sldId id="297" r:id="rId49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5D5D5"/>
    <a:srgbClr val="FFCC00"/>
    <a:srgbClr val="CAD0CE"/>
    <a:srgbClr val="EEEEEE"/>
    <a:srgbClr val="ECECEC"/>
    <a:srgbClr val="FDFDFD"/>
    <a:srgbClr val="9BA591"/>
    <a:srgbClr val="9B9F97"/>
    <a:srgbClr val="9BA492"/>
    <a:srgbClr val="97A08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7" autoAdjust="0"/>
    <p:restoredTop sz="94662" autoAdjust="0"/>
  </p:normalViewPr>
  <p:slideViewPr>
    <p:cSldViewPr>
      <p:cViewPr>
        <p:scale>
          <a:sx n="70" d="100"/>
          <a:sy n="70" d="100"/>
        </p:scale>
        <p:origin x="-72" y="-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E6E04-D579-458D-99DF-FB6E0CB15A2F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BBAA3-811A-4317-8E53-E235F38093F6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923834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BAA3-811A-4317-8E53-E235F38093F6}" type="slidenum">
              <a:rPr lang="es-CL" smtClean="0"/>
              <a:pPr/>
              <a:t>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881270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BAA3-811A-4317-8E53-E235F38093F6}" type="slidenum">
              <a:rPr lang="es-CL" smtClean="0"/>
              <a:pPr/>
              <a:t>16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474123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BAA3-811A-4317-8E53-E235F38093F6}" type="slidenum">
              <a:rPr lang="es-CL" smtClean="0"/>
              <a:pPr/>
              <a:t>34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579271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BAA3-811A-4317-8E53-E235F38093F6}" type="slidenum">
              <a:rPr lang="es-CL" smtClean="0"/>
              <a:pPr/>
              <a:t>36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474123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BBAA3-811A-4317-8E53-E235F38093F6}" type="slidenum">
              <a:rPr lang="es-CL" smtClean="0"/>
              <a:pPr/>
              <a:t>43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256120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4007286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43162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1966318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0E04D6-129F-124C-B80B-6A4AB61D8AC1}" type="datetime1">
              <a:rPr lang="es-CL"/>
              <a:pPr/>
              <a:t>24-09-2015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7FBF8C-6E15-9A42-B2D7-8B1509912F5F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430640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0016FC-24D4-154C-ADB7-08A58374BB1B}" type="datetime1">
              <a:rPr lang="es-CL"/>
              <a:pPr/>
              <a:t>24-09-2015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05D17-E4FA-6943-B348-9943AEDFCC33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5913359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363E98-B85A-0E47-83AD-97DF4FC5F731}" type="datetime1">
              <a:rPr lang="es-CL"/>
              <a:pPr/>
              <a:t>24-09-2015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E38A3-5E38-BE42-A9FB-5F104CD3F6D1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88167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21ADC88-F72C-AC49-ADBF-AE77E55C2402}" type="datetime1">
              <a:rPr lang="es-CL"/>
              <a:pPr/>
              <a:t>24-09-2015</a:t>
            </a:fld>
            <a:endParaRPr lang="es-CL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6F924-9C8D-4545-8E31-59B1505C9448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070719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86CD279-D236-E541-AD75-9EC0970D4080}" type="datetime1">
              <a:rPr lang="es-CL"/>
              <a:pPr/>
              <a:t>24-09-2015</a:t>
            </a:fld>
            <a:endParaRPr lang="es-CL" dirty="0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90961-8EED-FB45-AA82-EC644332E1A9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607281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CD351B-7257-A045-AF51-DC120F1712AA}" type="datetime1">
              <a:rPr lang="es-CL"/>
              <a:pPr/>
              <a:t>24-09-2015</a:t>
            </a:fld>
            <a:endParaRPr lang="es-CL" dirty="0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CEFCE8-3178-C646-A239-B59C24E3A6FC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062786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7CC5215-5617-5348-9E03-611E95DB1D25}" type="datetime1">
              <a:rPr lang="es-CL"/>
              <a:pPr/>
              <a:t>24-09-2015</a:t>
            </a:fld>
            <a:endParaRPr lang="es-CL" dirty="0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E5612E-D759-C442-ADCC-2F086E842198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1460033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3734B53-5B98-1F4E-B0EB-E54F9AD008B1}" type="datetime1">
              <a:rPr lang="es-CL"/>
              <a:pPr/>
              <a:t>24-09-2015</a:t>
            </a:fld>
            <a:endParaRPr lang="es-CL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CAC8B-E8E7-6E45-B9C0-10A7F2B1CABF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75772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988028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77D181-58A3-9A43-976B-D906DD3B8FE7}" type="datetime1">
              <a:rPr lang="es-CL"/>
              <a:pPr/>
              <a:t>24-09-2015</a:t>
            </a:fld>
            <a:endParaRPr lang="es-CL" dirty="0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9C3B6C-7933-4745-9FEE-EA167665D2AD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1807162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A9DCBC-943D-F14B-9708-F2EE770434F3}" type="datetime1">
              <a:rPr lang="es-CL"/>
              <a:pPr/>
              <a:t>24-09-2015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D5EC2B-CE1E-284D-A33F-17B64619EA4D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1065476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B74374-EE2D-7A47-8669-1E2D5F691E98}" type="datetime1">
              <a:rPr lang="es-CL"/>
              <a:pPr/>
              <a:t>24-09-2015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0A8265-F8C6-6D41-BF8E-899BD33ABE67}" type="slidenum">
              <a:rPr lang="es-CL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4100408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4243719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653665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16201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141476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601859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1282860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848598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F2F3D-9DEF-4195-8E70-BD0BCC9279CB}" type="datetimeFigureOut">
              <a:rPr lang="es-CL" smtClean="0"/>
              <a:pPr/>
              <a:t>24-09-2015</a:t>
            </a:fld>
            <a:endParaRPr lang="es-CL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F0E35-E195-433F-96A8-9FA4BC5C597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2499072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73247E-08F9-884C-BAC9-90A954A29462}" type="datetime1">
              <a:rPr lang="es-CL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24-09-2015</a:t>
            </a:fld>
            <a:endParaRPr lang="es-CL" dirty="0" smtClean="0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C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20E1189-4BF6-E746-8423-271A14464CE5}" type="slidenum">
              <a:rPr lang="es-CL" smtClean="0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L" dirty="0" smtClean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1126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ＭＳ Ｐゴシック" charset="0"/>
          <a:cs typeface="ＭＳ Ｐゴシック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youtu.be/YjgFX8-GbfI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1.jpeg"/><Relationship Id="rId4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jgFX8-GbfI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639" y="188640"/>
            <a:ext cx="1468963" cy="1806102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2771800" y="1105580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smtClean="0"/>
              <a:t>El programa educativo </a:t>
            </a:r>
            <a:endParaRPr lang="es-CL" sz="2800" dirty="0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01602" y="1862751"/>
            <a:ext cx="6048672" cy="3438457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727716" y="5415607"/>
            <a:ext cx="399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dirty="0" smtClean="0"/>
              <a:t>Te invita a realizar la actividad:</a:t>
            </a:r>
            <a:endParaRPr lang="es-CL" sz="2400" dirty="0"/>
          </a:p>
        </p:txBody>
      </p:sp>
    </p:spTree>
    <p:extLst>
      <p:ext uri="{BB962C8B-B14F-4D97-AF65-F5344CB8AC3E}">
        <p14:creationId xmlns:p14="http://schemas.microsoft.com/office/powerpoint/2010/main" xmlns="" val="315844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Elipse"/>
          <p:cNvSpPr/>
          <p:nvPr/>
        </p:nvSpPr>
        <p:spPr>
          <a:xfrm>
            <a:off x="323528" y="2599744"/>
            <a:ext cx="1007269" cy="147732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468386" y="2492896"/>
            <a:ext cx="862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>
                <a:solidFill>
                  <a:schemeClr val="bg1"/>
                </a:solidFill>
                <a:latin typeface="Comic Zine" pitchFamily="2" charset="0"/>
              </a:rPr>
              <a:t>2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1691680" y="381759"/>
            <a:ext cx="6697166" cy="1967121"/>
          </a:xfrm>
          <a:prstGeom prst="roundRect">
            <a:avLst>
              <a:gd name="adj" fmla="val 9473"/>
            </a:avLst>
          </a:prstGeom>
          <a:noFill/>
          <a:ln>
            <a:solidFill>
              <a:srgbClr val="CC00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0" name="9 CuadroTexto"/>
          <p:cNvSpPr txBox="1"/>
          <p:nvPr/>
        </p:nvSpPr>
        <p:spPr>
          <a:xfrm>
            <a:off x="2213024" y="626655"/>
            <a:ext cx="5750199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Ahora nos reuniremos en grupos de 3, para determinar </a:t>
            </a:r>
            <a:r>
              <a:rPr lang="es-CL" b="1" dirty="0" smtClean="0">
                <a:solidFill>
                  <a:srgbClr val="CC0099"/>
                </a:solidFill>
              </a:rPr>
              <a:t>qué tema </a:t>
            </a:r>
            <a:r>
              <a:rPr lang="es-CL" b="1" dirty="0" smtClean="0">
                <a:solidFill>
                  <a:schemeClr val="bg1"/>
                </a:solidFill>
              </a:rPr>
              <a:t>vamos a desarrollar en nuestro Fanzine, siempre teniendo en cuenta que estos temas </a:t>
            </a:r>
            <a:r>
              <a:rPr lang="es-CL" b="1" dirty="0" smtClean="0">
                <a:solidFill>
                  <a:srgbClr val="CC0099"/>
                </a:solidFill>
              </a:rPr>
              <a:t>no son </a:t>
            </a:r>
            <a:r>
              <a:rPr lang="es-CL" b="1" dirty="0" smtClean="0">
                <a:solidFill>
                  <a:schemeClr val="bg1"/>
                </a:solidFill>
              </a:rPr>
              <a:t>los que encontramos comúnmente en las revistas de los quioscos o en las librerías.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2915816" y="2852936"/>
            <a:ext cx="55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dirty="0" smtClean="0">
                <a:solidFill>
                  <a:schemeClr val="bg1"/>
                </a:solidFill>
                <a:latin typeface="Comic Zine" pitchFamily="2" charset="0"/>
              </a:rPr>
              <a:t>Esta es una buena oportunidad para tocar temas como</a:t>
            </a:r>
            <a:endParaRPr lang="es-CL" sz="3200" dirty="0">
              <a:solidFill>
                <a:schemeClr val="bg1"/>
              </a:solidFill>
              <a:latin typeface="Comic Zine" pitchFamily="2" charset="0"/>
            </a:endParaRPr>
          </a:p>
        </p:txBody>
      </p:sp>
      <p:sp>
        <p:nvSpPr>
          <p:cNvPr id="3" name="2 Elipse"/>
          <p:cNvSpPr/>
          <p:nvPr/>
        </p:nvSpPr>
        <p:spPr>
          <a:xfrm>
            <a:off x="1547664" y="4797152"/>
            <a:ext cx="1584598" cy="151216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Elipse"/>
          <p:cNvSpPr/>
          <p:nvPr/>
        </p:nvSpPr>
        <p:spPr>
          <a:xfrm>
            <a:off x="3347864" y="4797152"/>
            <a:ext cx="1584598" cy="151216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11 Elipse"/>
          <p:cNvSpPr/>
          <p:nvPr/>
        </p:nvSpPr>
        <p:spPr>
          <a:xfrm>
            <a:off x="5076056" y="4797152"/>
            <a:ext cx="1584598" cy="151216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12 Elipse"/>
          <p:cNvSpPr/>
          <p:nvPr/>
        </p:nvSpPr>
        <p:spPr>
          <a:xfrm>
            <a:off x="6804248" y="4797152"/>
            <a:ext cx="1584598" cy="151216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13 CuadroTexto"/>
          <p:cNvSpPr txBox="1"/>
          <p:nvPr/>
        </p:nvSpPr>
        <p:spPr>
          <a:xfrm>
            <a:off x="1799481" y="5091570"/>
            <a:ext cx="10809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Política o causas sociales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473771" y="5230070"/>
            <a:ext cx="1332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Género o Sexualidad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179541" y="5091570"/>
            <a:ext cx="1377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Cine, Música  o Modas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7000006" y="5230070"/>
            <a:ext cx="1193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chemeClr val="bg1"/>
                </a:solidFill>
              </a:rPr>
              <a:t>Iniciativas escolares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24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2" grpId="0" animBg="1"/>
      <p:bldP spid="13" grpId="0" animBg="1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971600" y="5604048"/>
            <a:ext cx="3409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En grupo, cada estudiante propone un tema a tratar y lo escribe en un papel</a:t>
            </a:r>
            <a:r>
              <a:rPr lang="es-CL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5004048" y="5604048"/>
            <a:ext cx="31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Luego, entre los 3 integrantes escogen uno de estos temas.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3528" y="188640"/>
            <a:ext cx="8411337" cy="5040560"/>
          </a:xfrm>
          <a:prstGeom prst="roundRect">
            <a:avLst>
              <a:gd name="adj" fmla="val 5212"/>
            </a:avLst>
          </a:prstGeom>
        </p:spPr>
      </p:pic>
      <p:sp>
        <p:nvSpPr>
          <p:cNvPr id="2" name="1 Rectángulo redondeado"/>
          <p:cNvSpPr/>
          <p:nvPr/>
        </p:nvSpPr>
        <p:spPr>
          <a:xfrm>
            <a:off x="683568" y="5445224"/>
            <a:ext cx="7704856" cy="1224136"/>
          </a:xfrm>
          <a:prstGeom prst="roundRec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55872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1072" y="1124744"/>
            <a:ext cx="9144000" cy="5733256"/>
          </a:xfrm>
          <a:prstGeom prst="rect">
            <a:avLst/>
          </a:prstGeom>
        </p:spPr>
      </p:pic>
      <p:sp>
        <p:nvSpPr>
          <p:cNvPr id="3" name="2 Explosión 1"/>
          <p:cNvSpPr/>
          <p:nvPr/>
        </p:nvSpPr>
        <p:spPr>
          <a:xfrm>
            <a:off x="-1404664" y="-1251520"/>
            <a:ext cx="4752528" cy="3888432"/>
          </a:xfrm>
          <a:prstGeom prst="irregularSeal1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73015" y="338753"/>
            <a:ext cx="2194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ysClr val="windowText" lastClr="000000"/>
                </a:solidFill>
              </a:rPr>
              <a:t>Como ejemplo tomamos 2 temas</a:t>
            </a:r>
            <a:endParaRPr lang="es-CL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2" name="1 Rectángulo redondeado"/>
          <p:cNvSpPr/>
          <p:nvPr/>
        </p:nvSpPr>
        <p:spPr>
          <a:xfrm rot="21437447">
            <a:off x="139450" y="3170264"/>
            <a:ext cx="4789961" cy="2924377"/>
          </a:xfrm>
          <a:prstGeom prst="roundRect">
            <a:avLst>
              <a:gd name="adj" fmla="val 6923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 redondeado"/>
          <p:cNvSpPr/>
          <p:nvPr/>
        </p:nvSpPr>
        <p:spPr>
          <a:xfrm>
            <a:off x="5582233" y="3060710"/>
            <a:ext cx="3489255" cy="3150646"/>
          </a:xfrm>
          <a:prstGeom prst="roundRect">
            <a:avLst>
              <a:gd name="adj" fmla="val 6923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 redondeado"/>
          <p:cNvSpPr/>
          <p:nvPr/>
        </p:nvSpPr>
        <p:spPr>
          <a:xfrm>
            <a:off x="4211960" y="548680"/>
            <a:ext cx="4032448" cy="172819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CuadroTexto"/>
          <p:cNvSpPr txBox="1"/>
          <p:nvPr/>
        </p:nvSpPr>
        <p:spPr>
          <a:xfrm>
            <a:off x="4788024" y="951111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 smtClean="0"/>
              <a:t>A pesar de ser temas distintos, los relacionaremos entre sí.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xmlns="" val="390632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Elipse"/>
          <p:cNvSpPr/>
          <p:nvPr/>
        </p:nvSpPr>
        <p:spPr>
          <a:xfrm>
            <a:off x="-1728511" y="-1359529"/>
            <a:ext cx="9828903" cy="9397041"/>
          </a:xfrm>
          <a:prstGeom prst="ellipse">
            <a:avLst/>
          </a:prstGeom>
          <a:solidFill>
            <a:schemeClr val="bg1">
              <a:lumMod val="85000"/>
              <a:alpha val="55000"/>
            </a:schemeClr>
          </a:solidFill>
          <a:ln w="603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Comic Zine" pitchFamily="2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659400" y="476672"/>
            <a:ext cx="4233080" cy="1296144"/>
          </a:xfrm>
          <a:prstGeom prst="roundRect">
            <a:avLst>
              <a:gd name="adj" fmla="val 3340"/>
            </a:avLst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  <a:latin typeface="Comic Zine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034356" y="832356"/>
            <a:ext cx="3483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dirty="0" smtClean="0">
                <a:latin typeface="Comic Zine" pitchFamily="2" charset="0"/>
              </a:rPr>
              <a:t>Reflexionemos</a:t>
            </a:r>
            <a:endParaRPr lang="es-CL" sz="3200" dirty="0">
              <a:latin typeface="Comic Zine" pitchFamily="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71599" y="2742456"/>
            <a:ext cx="61206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CL" b="1" dirty="0">
              <a:solidFill>
                <a:schemeClr val="bg1"/>
              </a:solidFill>
            </a:endParaRPr>
          </a:p>
          <a:p>
            <a:pPr algn="just"/>
            <a:r>
              <a:rPr lang="es-CL" sz="2400" b="1" i="1" dirty="0">
                <a:solidFill>
                  <a:schemeClr val="bg1"/>
                </a:solidFill>
              </a:rPr>
              <a:t>¿Es posible comunicarnos con los demás a través de la construcción de revistas autogestionadas? </a:t>
            </a:r>
            <a:endParaRPr lang="es-CL" sz="2400" b="1" i="1" dirty="0" smtClean="0">
              <a:solidFill>
                <a:schemeClr val="bg1"/>
              </a:solidFill>
            </a:endParaRPr>
          </a:p>
          <a:p>
            <a:pPr algn="just"/>
            <a:endParaRPr lang="es-CL" sz="2400" b="1" i="1" dirty="0">
              <a:solidFill>
                <a:schemeClr val="bg1"/>
              </a:solidFill>
            </a:endParaRPr>
          </a:p>
          <a:p>
            <a:pPr algn="just"/>
            <a:r>
              <a:rPr lang="es-CL" sz="2400" b="1" i="1" dirty="0">
                <a:solidFill>
                  <a:schemeClr val="bg1"/>
                </a:solidFill>
              </a:rPr>
              <a:t>¿Es necesaria la comunicación visual</a:t>
            </a:r>
            <a:r>
              <a:rPr lang="es-CL" sz="2400" b="1" i="1" dirty="0" smtClean="0">
                <a:solidFill>
                  <a:schemeClr val="bg1"/>
                </a:solidFill>
              </a:rPr>
              <a:t>?</a:t>
            </a:r>
          </a:p>
          <a:p>
            <a:pPr algn="just"/>
            <a:endParaRPr lang="es-CL" sz="2400" b="1" i="1" dirty="0">
              <a:solidFill>
                <a:schemeClr val="bg1"/>
              </a:solidFill>
            </a:endParaRPr>
          </a:p>
          <a:p>
            <a:pPr algn="just"/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88224" y="33265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</a:rPr>
              <a:t>BASICA</a:t>
            </a:r>
            <a:endParaRPr lang="es-C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507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331640" y="1772816"/>
            <a:ext cx="6552728" cy="352839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7" name="6 Rectángulo redondeado"/>
          <p:cNvSpPr/>
          <p:nvPr/>
        </p:nvSpPr>
        <p:spPr>
          <a:xfrm rot="21135317">
            <a:off x="923595" y="1251024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 rot="21131493">
            <a:off x="1239723" y="1556825"/>
            <a:ext cx="439864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Zine" pitchFamily="2" charset="0"/>
              </a:rPr>
              <a:t>¿Que necesitamos?</a:t>
            </a:r>
            <a:endParaRPr lang="es-CL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Zine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819312" y="2780928"/>
            <a:ext cx="5577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En la próxima sesión comenzaremos a elaborar nuestro fanzine, para eso necesitamos materiales como: Papeles de distintos tipos,  lápices, pinturas, recortes, etc. En este punto pueden aportar con los materiales que consideren convenientes según la idea y el tema que quieran desarrollar.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869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95536" y="332656"/>
            <a:ext cx="8352928" cy="6192688"/>
          </a:xfrm>
          <a:prstGeom prst="roundRect">
            <a:avLst>
              <a:gd name="adj" fmla="val 6823"/>
            </a:avLst>
          </a:prstGeom>
          <a:solidFill>
            <a:schemeClr val="bg1"/>
          </a:solidFill>
          <a:ln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2050"/>
          <a:stretch/>
        </p:blipFill>
        <p:spPr>
          <a:xfrm>
            <a:off x="929147" y="2235466"/>
            <a:ext cx="2418717" cy="2387067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9" name="8 CuadroTexto"/>
          <p:cNvSpPr txBox="1"/>
          <p:nvPr/>
        </p:nvSpPr>
        <p:spPr>
          <a:xfrm>
            <a:off x="3550689" y="2640983"/>
            <a:ext cx="4765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 smtClean="0">
                <a:latin typeface="Comic Zine" pitchFamily="2" charset="0"/>
              </a:rPr>
              <a:t>SESION 2</a:t>
            </a:r>
            <a:endParaRPr lang="es-CL" sz="8000" dirty="0">
              <a:latin typeface="Comic Z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710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331640" y="1772816"/>
            <a:ext cx="6552728" cy="352839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4 Rectángulo redondeado"/>
          <p:cNvSpPr/>
          <p:nvPr/>
        </p:nvSpPr>
        <p:spPr>
          <a:xfrm rot="21135317">
            <a:off x="957258" y="1174626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 rot="21131493">
            <a:off x="1380512" y="1511204"/>
            <a:ext cx="41843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28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Zine" pitchFamily="2" charset="0"/>
              </a:rPr>
              <a:t>¿Que debemos hacer?</a:t>
            </a:r>
            <a:endParaRPr lang="es-CL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Zine" pitchFamily="2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1819312" y="2875292"/>
            <a:ext cx="5577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En esta sesión tenemos la tarea de armar nuestro fanzine, para eso, debemos encontrar una forma de plegarlo y de distribuir la información que queremos usar.</a:t>
            </a:r>
          </a:p>
          <a:p>
            <a:pPr algn="just"/>
            <a:endParaRPr lang="es-CL" sz="2000" b="1" dirty="0">
              <a:solidFill>
                <a:schemeClr val="bg1"/>
              </a:solidFill>
            </a:endParaRPr>
          </a:p>
          <a:p>
            <a:pPr algn="r"/>
            <a:r>
              <a:rPr lang="es-CL" sz="2000" b="1" dirty="0" smtClean="0">
                <a:solidFill>
                  <a:schemeClr val="bg1"/>
                </a:solidFill>
              </a:rPr>
              <a:t>¡OBSERVA NUESTRO EJEMPLO!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09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Elipse"/>
          <p:cNvSpPr/>
          <p:nvPr/>
        </p:nvSpPr>
        <p:spPr>
          <a:xfrm>
            <a:off x="1979712" y="778396"/>
            <a:ext cx="5351440" cy="5301208"/>
          </a:xfrm>
          <a:prstGeom prst="ellipse">
            <a:avLst/>
          </a:prstGeom>
          <a:solidFill>
            <a:schemeClr val="bg1">
              <a:alpha val="75000"/>
            </a:schemeClr>
          </a:solidFill>
          <a:ln w="28575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2631482" y="1659285"/>
            <a:ext cx="40479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sz="2800" dirty="0">
                <a:latin typeface="Comic Zine" pitchFamily="2" charset="0"/>
              </a:rPr>
              <a:t>Comencemos experimentando con los </a:t>
            </a:r>
            <a:r>
              <a:rPr lang="es-CL" sz="2800" dirty="0" smtClean="0">
                <a:latin typeface="Comic Zine" pitchFamily="2" charset="0"/>
              </a:rPr>
              <a:t>pliegues, sabemos </a:t>
            </a:r>
            <a:r>
              <a:rPr lang="es-CL" sz="2800" dirty="0">
                <a:latin typeface="Comic Zine" pitchFamily="2" charset="0"/>
              </a:rPr>
              <a:t>que hay muchas formas de hacerlo</a:t>
            </a:r>
            <a:r>
              <a:rPr lang="es-CL" sz="2800" dirty="0" smtClean="0">
                <a:latin typeface="Comic Zine" pitchFamily="2" charset="0"/>
              </a:rPr>
              <a:t>.</a:t>
            </a:r>
          </a:p>
          <a:p>
            <a:pPr algn="ctr"/>
            <a:r>
              <a:rPr lang="es-CL" sz="2800" dirty="0" smtClean="0">
                <a:latin typeface="Comic Zine" pitchFamily="2" charset="0"/>
              </a:rPr>
              <a:t>¡Observa nuestros ejemplos!</a:t>
            </a:r>
            <a:endParaRPr lang="es-CL" sz="2800" dirty="0">
              <a:latin typeface="Comic Z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0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7504" y="116632"/>
            <a:ext cx="3888432" cy="3283699"/>
          </a:xfrm>
          <a:prstGeom prst="roundRect">
            <a:avLst>
              <a:gd name="adj" fmla="val 8985"/>
            </a:avLst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15949" y="3068960"/>
            <a:ext cx="4884035" cy="3663026"/>
          </a:xfrm>
          <a:prstGeom prst="roundRect">
            <a:avLst>
              <a:gd name="adj" fmla="val 6337"/>
            </a:avLst>
          </a:prstGeom>
        </p:spPr>
      </p:pic>
      <p:sp>
        <p:nvSpPr>
          <p:cNvPr id="6" name="5 Rectángulo redondeado"/>
          <p:cNvSpPr/>
          <p:nvPr/>
        </p:nvSpPr>
        <p:spPr>
          <a:xfrm>
            <a:off x="5016705" y="467909"/>
            <a:ext cx="3082521" cy="2096995"/>
          </a:xfrm>
          <a:prstGeom prst="roundRect">
            <a:avLst>
              <a:gd name="adj" fmla="val 6923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CuadroTexto"/>
          <p:cNvSpPr txBox="1"/>
          <p:nvPr/>
        </p:nvSpPr>
        <p:spPr>
          <a:xfrm>
            <a:off x="5300697" y="777742"/>
            <a:ext cx="2514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Con este plegado podemos lograr un librillo, usando sólo un trozo de papel y sin usar corchetes.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6 Explosión 1"/>
          <p:cNvSpPr/>
          <p:nvPr/>
        </p:nvSpPr>
        <p:spPr>
          <a:xfrm>
            <a:off x="359532" y="3469546"/>
            <a:ext cx="3384376" cy="3161576"/>
          </a:xfrm>
          <a:prstGeom prst="irregularSeal1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954355" y="4450169"/>
            <a:ext cx="21947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>
                <a:solidFill>
                  <a:sysClr val="windowText" lastClr="000000"/>
                </a:solidFill>
              </a:rPr>
              <a:t>Debes doblar el papel en 8 partes y luego cortar el centro.</a:t>
            </a:r>
            <a:endParaRPr lang="es-CL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5597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3528" y="295264"/>
            <a:ext cx="5130249" cy="6202179"/>
          </a:xfrm>
          <a:prstGeom prst="roundRect">
            <a:avLst>
              <a:gd name="adj" fmla="val 5297"/>
            </a:avLst>
          </a:prstGeom>
        </p:spPr>
      </p:pic>
      <p:sp>
        <p:nvSpPr>
          <p:cNvPr id="9" name="8 Estrella de 7 puntas"/>
          <p:cNvSpPr/>
          <p:nvPr/>
        </p:nvSpPr>
        <p:spPr>
          <a:xfrm>
            <a:off x="3923928" y="4640362"/>
            <a:ext cx="2160240" cy="2028998"/>
          </a:xfrm>
          <a:prstGeom prst="star7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4203051" y="5393251"/>
            <a:ext cx="1601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¡LISTO!</a:t>
            </a:r>
            <a:endParaRPr lang="es-CL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68144" y="304444"/>
            <a:ext cx="2839039" cy="3091909"/>
          </a:xfrm>
          <a:prstGeom prst="roundRect">
            <a:avLst>
              <a:gd name="adj" fmla="val 8917"/>
            </a:avLst>
          </a:prstGeom>
        </p:spPr>
      </p:pic>
      <p:sp>
        <p:nvSpPr>
          <p:cNvPr id="12" name="11 CuadroTexto"/>
          <p:cNvSpPr txBox="1"/>
          <p:nvPr/>
        </p:nvSpPr>
        <p:spPr>
          <a:xfrm>
            <a:off x="6151187" y="3801814"/>
            <a:ext cx="2334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dirty="0" smtClean="0">
                <a:solidFill>
                  <a:schemeClr val="bg1"/>
                </a:solidFill>
              </a:rPr>
              <a:t>También puedes hacer el típico librillo con hojas corcheteadas.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6003286" y="3664163"/>
            <a:ext cx="2568754" cy="1192514"/>
          </a:xfrm>
          <a:prstGeom prst="roundRect">
            <a:avLst>
              <a:gd name="adj" fmla="val 6923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5" name="14 Conector recto de flecha"/>
          <p:cNvCxnSpPr/>
          <p:nvPr/>
        </p:nvCxnSpPr>
        <p:spPr>
          <a:xfrm flipH="1" flipV="1">
            <a:off x="6876256" y="2132856"/>
            <a:ext cx="1080120" cy="1531307"/>
          </a:xfrm>
          <a:prstGeom prst="straightConnector1">
            <a:avLst/>
          </a:prstGeom>
          <a:ln w="1905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4572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Elipse"/>
          <p:cNvSpPr/>
          <p:nvPr/>
        </p:nvSpPr>
        <p:spPr>
          <a:xfrm>
            <a:off x="-5941168" y="-1899592"/>
            <a:ext cx="9649072" cy="102971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432048" y="2513162"/>
            <a:ext cx="81003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800" dirty="0" smtClean="0">
                <a:latin typeface="Comic Zine" pitchFamily="2" charset="0"/>
              </a:rPr>
              <a:t>under</a:t>
            </a:r>
            <a:r>
              <a:rPr lang="es-CL" sz="8800" dirty="0" smtClean="0">
                <a:solidFill>
                  <a:schemeClr val="bg1"/>
                </a:solidFill>
                <a:latin typeface="Comic Zine" pitchFamily="2" charset="0"/>
              </a:rPr>
              <a:t>fanzine</a:t>
            </a:r>
          </a:p>
        </p:txBody>
      </p:sp>
    </p:spTree>
    <p:extLst>
      <p:ext uri="{BB962C8B-B14F-4D97-AF65-F5344CB8AC3E}">
        <p14:creationId xmlns:p14="http://schemas.microsoft.com/office/powerpoint/2010/main" xmlns="" val="1891952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482367"/>
            <a:ext cx="5825175" cy="4178881"/>
          </a:xfrm>
          <a:prstGeom prst="roundRect">
            <a:avLst>
              <a:gd name="adj" fmla="val 8241"/>
            </a:avLst>
          </a:prstGeom>
        </p:spPr>
      </p:pic>
      <p:sp>
        <p:nvSpPr>
          <p:cNvPr id="8" name="7 Estrella de 7 puntas"/>
          <p:cNvSpPr/>
          <p:nvPr/>
        </p:nvSpPr>
        <p:spPr>
          <a:xfrm>
            <a:off x="467544" y="889745"/>
            <a:ext cx="2334549" cy="2179215"/>
          </a:xfrm>
          <a:prstGeom prst="star7">
            <a:avLst>
              <a:gd name="adj" fmla="val 40076"/>
              <a:gd name="hf" fmla="val 102572"/>
              <a:gd name="vf" fmla="val 10521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400" dirty="0"/>
          </a:p>
        </p:txBody>
      </p:sp>
      <p:sp>
        <p:nvSpPr>
          <p:cNvPr id="9" name="8 CuadroTexto"/>
          <p:cNvSpPr txBox="1"/>
          <p:nvPr/>
        </p:nvSpPr>
        <p:spPr>
          <a:xfrm>
            <a:off x="1067555" y="1581158"/>
            <a:ext cx="1134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hlinkClick r:id="rId2"/>
              </a:rPr>
              <a:t>https://</a:t>
            </a:r>
            <a:r>
              <a:rPr lang="es-CL" dirty="0" smtClean="0">
                <a:hlinkClick r:id="rId2"/>
              </a:rPr>
              <a:t>youtu.be/YjgFX8-GbfI</a:t>
            </a:r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10" name="9 Pentágono"/>
          <p:cNvSpPr/>
          <p:nvPr/>
        </p:nvSpPr>
        <p:spPr>
          <a:xfrm rot="10800000">
            <a:off x="6262244" y="1916832"/>
            <a:ext cx="2630236" cy="3350133"/>
          </a:xfrm>
          <a:prstGeom prst="homePlate">
            <a:avLst>
              <a:gd name="adj" fmla="val 1256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1" name="10 CuadroTexto"/>
          <p:cNvSpPr txBox="1"/>
          <p:nvPr/>
        </p:nvSpPr>
        <p:spPr>
          <a:xfrm>
            <a:off x="6588133" y="2299236"/>
            <a:ext cx="22019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>
                <a:solidFill>
                  <a:schemeClr val="bg1"/>
                </a:solidFill>
              </a:rPr>
              <a:t>A modo de ejemplo, nosotros escogimos este tipo de </a:t>
            </a:r>
            <a:r>
              <a:rPr lang="es-CL" b="1" dirty="0" smtClean="0">
                <a:solidFill>
                  <a:schemeClr val="bg1"/>
                </a:solidFill>
              </a:rPr>
              <a:t>plegado. Haz click en la estrella y observa la gran cantidad de pliegues que consiguen en sólo un trozo de papel.</a:t>
            </a:r>
            <a:endParaRPr lang="es-CL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441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1140"/>
            <a:ext cx="8099376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7043610" y="2648090"/>
            <a:ext cx="1465492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Comenzamos por elegir el papel de nuestro fanzine.</a:t>
            </a:r>
            <a:endParaRPr lang="es-CL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6804248" y="2276872"/>
            <a:ext cx="1944216" cy="2219765"/>
          </a:xfrm>
          <a:prstGeom prst="roundRect">
            <a:avLst>
              <a:gd name="adj" fmla="val 6923"/>
            </a:avLst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80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3 Rectángulo redondeado"/>
          <p:cNvSpPr/>
          <p:nvPr/>
        </p:nvSpPr>
        <p:spPr>
          <a:xfrm>
            <a:off x="1043608" y="2060848"/>
            <a:ext cx="2592288" cy="3024336"/>
          </a:xfrm>
          <a:prstGeom prst="roundRect">
            <a:avLst>
              <a:gd name="adj" fmla="val 6923"/>
            </a:avLst>
          </a:prstGeom>
          <a:solidFill>
            <a:schemeClr val="tx1">
              <a:alpha val="2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337474" y="2570564"/>
            <a:ext cx="2004555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Como uno de nuestros temas es el fútbol, elegimos este color. Luego comenzamos con el plegado, pon atención.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xmlns="" val="428708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09434" y="260648"/>
            <a:ext cx="3058510" cy="2995448"/>
          </a:xfrm>
          <a:prstGeom prst="roundRect">
            <a:avLst>
              <a:gd name="adj" fmla="val 7744"/>
            </a:avLst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04048" y="260648"/>
            <a:ext cx="3054040" cy="2995448"/>
          </a:xfrm>
          <a:prstGeom prst="roundRect">
            <a:avLst>
              <a:gd name="adj" fmla="val 5865"/>
            </a:avLst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28979" y="3623037"/>
            <a:ext cx="3038965" cy="2974315"/>
          </a:xfrm>
          <a:prstGeom prst="roundRect">
            <a:avLst>
              <a:gd name="adj" fmla="val 5316"/>
            </a:avLst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04048" y="3623037"/>
            <a:ext cx="3058510" cy="2974315"/>
          </a:xfrm>
          <a:prstGeom prst="roundRect">
            <a:avLst>
              <a:gd name="adj" fmla="val 5789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245849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43608" y="332655"/>
            <a:ext cx="2952328" cy="2917213"/>
          </a:xfrm>
          <a:prstGeom prst="roundRect">
            <a:avLst>
              <a:gd name="adj" fmla="val 6021"/>
            </a:avLst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43608" y="3568160"/>
            <a:ext cx="2952328" cy="2848424"/>
          </a:xfrm>
          <a:prstGeom prst="roundRect">
            <a:avLst>
              <a:gd name="adj" fmla="val 6802"/>
            </a:avLst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60252" y="3568160"/>
            <a:ext cx="2896124" cy="2848424"/>
          </a:xfrm>
          <a:prstGeom prst="roundRect">
            <a:avLst>
              <a:gd name="adj" fmla="val 6802"/>
            </a:avLst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60252" y="332655"/>
            <a:ext cx="2896124" cy="2917213"/>
          </a:xfrm>
          <a:prstGeom prst="roundRect">
            <a:avLst>
              <a:gd name="adj" fmla="val 7475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414982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123728" y="260648"/>
            <a:ext cx="6022639" cy="6013937"/>
          </a:xfrm>
          <a:prstGeom prst="ellipse">
            <a:avLst/>
          </a:prstGeom>
        </p:spPr>
      </p:pic>
      <p:sp>
        <p:nvSpPr>
          <p:cNvPr id="5" name="4 Elipse"/>
          <p:cNvSpPr/>
          <p:nvPr/>
        </p:nvSpPr>
        <p:spPr>
          <a:xfrm>
            <a:off x="899592" y="3861048"/>
            <a:ext cx="2664296" cy="26642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CuadroTexto"/>
          <p:cNvSpPr txBox="1"/>
          <p:nvPr/>
        </p:nvSpPr>
        <p:spPr>
          <a:xfrm>
            <a:off x="1235297" y="4316033"/>
            <a:ext cx="1992886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Finalmente nos queda un pequeño cuadrado de papel, del que podemos obtener muchos espacios.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xmlns="" val="299156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143444" y="710116"/>
            <a:ext cx="33618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Para un mejor trabajo de equipo, les proponemos distribuirse los roles. </a:t>
            </a:r>
            <a:r>
              <a:rPr lang="es-CL" b="1" dirty="0">
                <a:solidFill>
                  <a:schemeClr val="bg1"/>
                </a:solidFill>
              </a:rPr>
              <a:t>P</a:t>
            </a:r>
            <a:r>
              <a:rPr lang="es-CL" b="1" dirty="0" smtClean="0">
                <a:solidFill>
                  <a:schemeClr val="bg1"/>
                </a:solidFill>
              </a:rPr>
              <a:t>or ejemplo, uno es el encargado del plegado, otro de los textos y otro de los dibujos.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1520" y="3356992"/>
            <a:ext cx="2790408" cy="2736304"/>
          </a:xfrm>
          <a:prstGeom prst="ellipse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347864" y="2858163"/>
            <a:ext cx="2673250" cy="2659069"/>
          </a:xfrm>
          <a:prstGeom prst="ellipse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6283197" y="2242397"/>
            <a:ext cx="2643758" cy="2609767"/>
          </a:xfrm>
          <a:prstGeom prst="ellipse">
            <a:avLst/>
          </a:prstGeom>
        </p:spPr>
      </p:pic>
      <p:sp>
        <p:nvSpPr>
          <p:cNvPr id="6" name="5 Rectángulo redondeado"/>
          <p:cNvSpPr/>
          <p:nvPr/>
        </p:nvSpPr>
        <p:spPr>
          <a:xfrm>
            <a:off x="788662" y="476672"/>
            <a:ext cx="4071369" cy="1944216"/>
          </a:xfrm>
          <a:prstGeom prst="roundRect">
            <a:avLst>
              <a:gd name="adj" fmla="val 6923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135307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69" t="12654" r="16943" b="5872"/>
          <a:stretch/>
        </p:blipFill>
        <p:spPr>
          <a:xfrm>
            <a:off x="395536" y="980728"/>
            <a:ext cx="4843583" cy="4721270"/>
          </a:xfrm>
          <a:prstGeom prst="roundRect">
            <a:avLst>
              <a:gd name="adj" fmla="val 3454"/>
            </a:avLst>
          </a:prstGeom>
        </p:spPr>
      </p:pic>
      <p:sp>
        <p:nvSpPr>
          <p:cNvPr id="5" name="4 CuadroTexto"/>
          <p:cNvSpPr txBox="1"/>
          <p:nvPr/>
        </p:nvSpPr>
        <p:spPr>
          <a:xfrm>
            <a:off x="5868144" y="1217704"/>
            <a:ext cx="25922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En este caso con los temas </a:t>
            </a:r>
            <a:r>
              <a:rPr lang="es-CL" b="1" i="1" dirty="0" smtClean="0">
                <a:solidFill>
                  <a:schemeClr val="bg1"/>
                </a:solidFill>
              </a:rPr>
              <a:t>fútbo</a:t>
            </a:r>
            <a:r>
              <a:rPr lang="es-CL" b="1" dirty="0" smtClean="0">
                <a:solidFill>
                  <a:schemeClr val="bg1"/>
                </a:solidFill>
              </a:rPr>
              <a:t>l y </a:t>
            </a:r>
            <a:r>
              <a:rPr lang="es-CL" b="1" i="1" dirty="0" smtClean="0">
                <a:solidFill>
                  <a:schemeClr val="bg1"/>
                </a:solidFill>
              </a:rPr>
              <a:t>causas sociales</a:t>
            </a:r>
            <a:r>
              <a:rPr lang="es-CL" b="1" dirty="0" smtClean="0">
                <a:solidFill>
                  <a:schemeClr val="bg1"/>
                </a:solidFill>
              </a:rPr>
              <a:t>, hemos creado un personaje. </a:t>
            </a:r>
          </a:p>
          <a:p>
            <a:pPr algn="just"/>
            <a:r>
              <a:rPr lang="es-CL" b="1" dirty="0" smtClean="0">
                <a:solidFill>
                  <a:schemeClr val="bg1"/>
                </a:solidFill>
              </a:rPr>
              <a:t>Es un futbolista defensor de diferentes causas sociales. </a:t>
            </a:r>
          </a:p>
          <a:p>
            <a:pPr algn="just"/>
            <a:endParaRPr lang="es-CL" b="1" dirty="0" smtClean="0">
              <a:solidFill>
                <a:schemeClr val="bg1"/>
              </a:solidFill>
            </a:endParaRPr>
          </a:p>
          <a:p>
            <a:pPr algn="just"/>
            <a:endParaRPr lang="es-CL" b="1" dirty="0" smtClean="0">
              <a:solidFill>
                <a:schemeClr val="bg1"/>
              </a:solidFill>
            </a:endParaRPr>
          </a:p>
          <a:p>
            <a:pPr algn="just"/>
            <a:r>
              <a:rPr lang="es-CL" b="1" dirty="0" smtClean="0">
                <a:solidFill>
                  <a:schemeClr val="bg1"/>
                </a:solidFill>
              </a:rPr>
              <a:t>En este punto, ustedes pueden hacer sus propias propuestas, con personajes ficticios o reales. ¡La idea es ser creativos!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5616116" y="620688"/>
            <a:ext cx="3096344" cy="5472608"/>
          </a:xfrm>
          <a:prstGeom prst="roundRect">
            <a:avLst>
              <a:gd name="adj" fmla="val 6923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2131782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>
            <a:off x="2531911" y="-339280"/>
            <a:ext cx="5760640" cy="6960497"/>
          </a:xfrm>
          <a:prstGeom prst="roundRect">
            <a:avLst>
              <a:gd name="adj" fmla="val 4633"/>
            </a:avLst>
          </a:prstGeom>
        </p:spPr>
      </p:pic>
      <p:sp>
        <p:nvSpPr>
          <p:cNvPr id="3" name="2 Rectángulo redondeado"/>
          <p:cNvSpPr/>
          <p:nvPr/>
        </p:nvSpPr>
        <p:spPr>
          <a:xfrm>
            <a:off x="370457" y="4613619"/>
            <a:ext cx="3538585" cy="1934241"/>
          </a:xfrm>
          <a:prstGeom prst="roundRect">
            <a:avLst>
              <a:gd name="adj" fmla="val 6923"/>
            </a:avLst>
          </a:prstGeom>
          <a:solidFill>
            <a:schemeClr val="bg1">
              <a:lumMod val="95000"/>
              <a:alpha val="85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71595" y="4842075"/>
            <a:ext cx="2936307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Comenzamos a incorporar nuestros dibujos y recortes al Fanzine, distribuyéndolos de manera que todo se aprecie.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xmlns="" val="389010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51" t="10098" r="12931" b="9768"/>
          <a:stretch/>
        </p:blipFill>
        <p:spPr>
          <a:xfrm>
            <a:off x="323528" y="1291588"/>
            <a:ext cx="6905296" cy="5291170"/>
          </a:xfrm>
          <a:prstGeom prst="roundRect">
            <a:avLst>
              <a:gd name="adj" fmla="val 2663"/>
            </a:avLst>
          </a:prstGeom>
        </p:spPr>
      </p:pic>
      <p:sp>
        <p:nvSpPr>
          <p:cNvPr id="5" name="4 Rectángulo redondeado"/>
          <p:cNvSpPr/>
          <p:nvPr/>
        </p:nvSpPr>
        <p:spPr>
          <a:xfrm>
            <a:off x="5724128" y="288865"/>
            <a:ext cx="3106537" cy="1627967"/>
          </a:xfrm>
          <a:prstGeom prst="roundRect">
            <a:avLst>
              <a:gd name="adj" fmla="val 692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945248" y="502683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Nosotros lo resolvimos de la siguiente forma, la idea es que ustedes propongan sus propias soluciones.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xmlns="" val="25167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1331640" y="1844824"/>
            <a:ext cx="6552728" cy="316835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EAEAEA"/>
              </a:solidFill>
            </a:endParaRPr>
          </a:p>
        </p:txBody>
      </p:sp>
      <p:sp>
        <p:nvSpPr>
          <p:cNvPr id="6" name="5 Rectángulo redondeado"/>
          <p:cNvSpPr/>
          <p:nvPr/>
        </p:nvSpPr>
        <p:spPr>
          <a:xfrm rot="21135317">
            <a:off x="885251" y="1323032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 rot="21131493">
            <a:off x="1313282" y="1628834"/>
            <a:ext cx="4174839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Zine" pitchFamily="2" charset="0"/>
              </a:rPr>
              <a:t>¿de que se trata?</a:t>
            </a:r>
            <a:endParaRPr lang="es-CL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Zine" pitchFamily="2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900003" y="2852936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Después de conocer </a:t>
            </a:r>
            <a:r>
              <a:rPr lang="es-CL" sz="2000" b="1" i="1" dirty="0" smtClean="0">
                <a:solidFill>
                  <a:schemeClr val="bg1"/>
                </a:solidFill>
              </a:rPr>
              <a:t>UNDERMAC</a:t>
            </a:r>
            <a:r>
              <a:rPr lang="es-CL" sz="2000" b="1" dirty="0" smtClean="0">
                <a:solidFill>
                  <a:schemeClr val="bg1"/>
                </a:solidFill>
              </a:rPr>
              <a:t> y la </a:t>
            </a:r>
            <a:r>
              <a:rPr lang="es-CL" sz="2000" b="1" i="1" dirty="0" smtClean="0">
                <a:solidFill>
                  <a:schemeClr val="bg1"/>
                </a:solidFill>
              </a:rPr>
              <a:t>Fanzinoteca Espigadora</a:t>
            </a:r>
            <a:r>
              <a:rPr lang="es-CL" sz="2000" b="1" dirty="0" smtClean="0">
                <a:solidFill>
                  <a:schemeClr val="bg1"/>
                </a:solidFill>
              </a:rPr>
              <a:t>, los invitamos a confeccionar su propia fanzinoteca escolar. Para eso necesitamos seguir los siguientes pasos: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12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35" r="400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574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232"/>
          <a:stretch/>
        </p:blipFill>
        <p:spPr>
          <a:xfrm>
            <a:off x="2094016" y="0"/>
            <a:ext cx="7049984" cy="685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3590263" cy="3573016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13"/>
          <a:stretch/>
        </p:blipFill>
        <p:spPr>
          <a:xfrm>
            <a:off x="0" y="3573017"/>
            <a:ext cx="3590264" cy="32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6400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5" t="5960" r="3266" b="50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986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Elipse"/>
          <p:cNvSpPr/>
          <p:nvPr/>
        </p:nvSpPr>
        <p:spPr>
          <a:xfrm>
            <a:off x="-1728511" y="-1359529"/>
            <a:ext cx="9828903" cy="9397041"/>
          </a:xfrm>
          <a:prstGeom prst="ellipse">
            <a:avLst/>
          </a:prstGeom>
          <a:solidFill>
            <a:schemeClr val="bg1">
              <a:lumMod val="85000"/>
              <a:alpha val="55000"/>
            </a:schemeClr>
          </a:solidFill>
          <a:ln w="603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Comic Zine" pitchFamily="2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659400" y="476672"/>
            <a:ext cx="4233080" cy="1296144"/>
          </a:xfrm>
          <a:prstGeom prst="roundRect">
            <a:avLst>
              <a:gd name="adj" fmla="val 3340"/>
            </a:avLst>
          </a:prstGeom>
          <a:solidFill>
            <a:schemeClr val="bg1"/>
          </a:solidFill>
          <a:ln w="28575">
            <a:solidFill>
              <a:schemeClr val="tx1">
                <a:lumMod val="75000"/>
                <a:lumOff val="2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rgbClr val="FF0000"/>
              </a:solidFill>
              <a:latin typeface="Comic Zine" pitchFamily="2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034356" y="832356"/>
            <a:ext cx="3483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dirty="0" smtClean="0">
                <a:latin typeface="Comic Zine" pitchFamily="2" charset="0"/>
              </a:rPr>
              <a:t>Reflexionemos</a:t>
            </a:r>
            <a:endParaRPr lang="es-CL" sz="3200" dirty="0">
              <a:latin typeface="Comic Zine" pitchFamily="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971599" y="2780928"/>
            <a:ext cx="612068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i="1" dirty="0">
                <a:solidFill>
                  <a:schemeClr val="bg1"/>
                </a:solidFill>
              </a:rPr>
              <a:t>¿Es necesario conocer las inquietudes e intereses de sus compañeros, a partir de la elaboración colaborativa de un Fanzine</a:t>
            </a:r>
            <a:r>
              <a:rPr lang="es-CL" sz="2000" b="1" i="1" dirty="0" smtClean="0">
                <a:solidFill>
                  <a:schemeClr val="bg1"/>
                </a:solidFill>
              </a:rPr>
              <a:t>? </a:t>
            </a:r>
          </a:p>
          <a:p>
            <a:pPr algn="just"/>
            <a:endParaRPr lang="es-CL" sz="2000" b="1" i="1" dirty="0" smtClean="0">
              <a:solidFill>
                <a:schemeClr val="bg1"/>
              </a:solidFill>
            </a:endParaRPr>
          </a:p>
          <a:p>
            <a:pPr algn="just"/>
            <a:r>
              <a:rPr lang="es-CL" sz="2000" b="1" i="1" dirty="0" smtClean="0">
                <a:solidFill>
                  <a:schemeClr val="bg1"/>
                </a:solidFill>
              </a:rPr>
              <a:t>¿</a:t>
            </a:r>
            <a:r>
              <a:rPr lang="es-CL" sz="2000" b="1" i="1" dirty="0">
                <a:solidFill>
                  <a:schemeClr val="bg1"/>
                </a:solidFill>
              </a:rPr>
              <a:t>Creen que es un medio de comunicación efectiva con el resto de la comunidad?. </a:t>
            </a:r>
            <a:endParaRPr lang="es-CL" sz="2000" b="1" i="1" dirty="0" smtClean="0">
              <a:solidFill>
                <a:schemeClr val="bg1"/>
              </a:solidFill>
            </a:endParaRPr>
          </a:p>
          <a:p>
            <a:pPr algn="just"/>
            <a:endParaRPr lang="es-CL" sz="2000" b="1" i="1" dirty="0" smtClean="0">
              <a:solidFill>
                <a:schemeClr val="bg1"/>
              </a:solidFill>
            </a:endParaRPr>
          </a:p>
          <a:p>
            <a:pPr algn="just"/>
            <a:r>
              <a:rPr lang="es-CL" sz="2000" b="1" i="1" dirty="0" smtClean="0">
                <a:solidFill>
                  <a:schemeClr val="bg1"/>
                </a:solidFill>
              </a:rPr>
              <a:t>¿Si queremos obtener muchas copias de nuestro fanzine, necesitamos muchos recursos para lograrlo?</a:t>
            </a:r>
            <a:endParaRPr lang="es-CL" sz="2000" b="1" i="1" dirty="0">
              <a:solidFill>
                <a:schemeClr val="bg1"/>
              </a:solidFill>
            </a:endParaRPr>
          </a:p>
          <a:p>
            <a:pPr algn="just"/>
            <a:endParaRPr lang="es-CL" sz="2400" b="1" i="1" dirty="0" smtClean="0">
              <a:solidFill>
                <a:srgbClr val="FFFF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588224" y="332656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 smtClean="0">
                <a:solidFill>
                  <a:schemeClr val="bg1"/>
                </a:solidFill>
              </a:rPr>
              <a:t>BASICA</a:t>
            </a:r>
            <a:endParaRPr lang="es-CL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505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331640" y="1772816"/>
            <a:ext cx="6552728" cy="352839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7 Rectángulo redondeado"/>
          <p:cNvSpPr/>
          <p:nvPr/>
        </p:nvSpPr>
        <p:spPr>
          <a:xfrm rot="21135317">
            <a:off x="957258" y="1174626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rot="21131493">
            <a:off x="1262850" y="1480427"/>
            <a:ext cx="441971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Zine" pitchFamily="2" charset="0"/>
              </a:rPr>
              <a:t>¿Que necesitamos?</a:t>
            </a:r>
            <a:endParaRPr lang="es-CL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Zine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819312" y="2852936"/>
            <a:ext cx="5577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Para la próxima sesión necesitamos que cada integrante del grupo saque una fotocopia del Fanzine que construyeron y además traigan 1 caja de cartón por grupo (del tamaño que permita hacer cajones para nuestras revistas) y materiales para adornarla (papeles, pinturas, stickers, etc.)</a:t>
            </a:r>
            <a:endParaRPr lang="es-CL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618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395536" y="332656"/>
            <a:ext cx="8352928" cy="6192688"/>
          </a:xfrm>
          <a:prstGeom prst="roundRect">
            <a:avLst>
              <a:gd name="adj" fmla="val 6823"/>
            </a:avLst>
          </a:prstGeom>
          <a:solidFill>
            <a:schemeClr val="bg1"/>
          </a:solidFill>
          <a:ln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2050"/>
          <a:stretch/>
        </p:blipFill>
        <p:spPr>
          <a:xfrm>
            <a:off x="929147" y="2235466"/>
            <a:ext cx="2418717" cy="2387067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9" name="8 CuadroTexto"/>
          <p:cNvSpPr txBox="1"/>
          <p:nvPr/>
        </p:nvSpPr>
        <p:spPr>
          <a:xfrm>
            <a:off x="3550689" y="2640983"/>
            <a:ext cx="4765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 smtClean="0">
                <a:latin typeface="Comic Zine" pitchFamily="2" charset="0"/>
              </a:rPr>
              <a:t>SESION 3</a:t>
            </a:r>
            <a:endParaRPr lang="es-CL" sz="8000" dirty="0">
              <a:latin typeface="Comic Zin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3031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331640" y="1772816"/>
            <a:ext cx="6552728" cy="352839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7 Rectángulo redondeado"/>
          <p:cNvSpPr/>
          <p:nvPr/>
        </p:nvSpPr>
        <p:spPr>
          <a:xfrm rot="21135317">
            <a:off x="885252" y="1174624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 rot="21131493">
            <a:off x="1038745" y="1480429"/>
            <a:ext cx="47239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32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Zine" pitchFamily="2" charset="0"/>
              </a:rPr>
              <a:t>¿Que debemos hacer?</a:t>
            </a:r>
            <a:endParaRPr lang="es-CL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Zine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819312" y="3041665"/>
            <a:ext cx="5577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En esta sesión haremos nuestra fanzinoteca que instalaremos en algún lugar del colegio, donde el resto de la comunidad escolar pueda verla, leer los fanzines… ¡y aportar con nuevos!</a:t>
            </a:r>
          </a:p>
        </p:txBody>
      </p:sp>
    </p:spTree>
    <p:extLst>
      <p:ext uri="{BB962C8B-B14F-4D97-AF65-F5344CB8AC3E}">
        <p14:creationId xmlns:p14="http://schemas.microsoft.com/office/powerpoint/2010/main" xmlns="" val="48899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5536" y="404664"/>
            <a:ext cx="6340973" cy="6030264"/>
          </a:xfrm>
          <a:prstGeom prst="roundRect">
            <a:avLst>
              <a:gd name="adj" fmla="val 3628"/>
            </a:avLst>
          </a:prstGeom>
        </p:spPr>
      </p:pic>
      <p:sp>
        <p:nvSpPr>
          <p:cNvPr id="3" name="2 Rectángulo redondeado"/>
          <p:cNvSpPr/>
          <p:nvPr/>
        </p:nvSpPr>
        <p:spPr>
          <a:xfrm>
            <a:off x="5076056" y="620688"/>
            <a:ext cx="3672408" cy="2259781"/>
          </a:xfrm>
          <a:prstGeom prst="roundRect">
            <a:avLst>
              <a:gd name="adj" fmla="val 6923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5370641" y="873415"/>
            <a:ext cx="30832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/>
              <a:t>Comenzamos a armar nuestro fanzinoteca según las cajas que hayamos conseguido. Lo ideal es que entre todo el curso construyan una sola para todos los fanzines.</a:t>
            </a:r>
            <a:endParaRPr lang="es-CL" b="1" dirty="0"/>
          </a:p>
        </p:txBody>
      </p:sp>
    </p:spTree>
    <p:extLst>
      <p:ext uri="{BB962C8B-B14F-4D97-AF65-F5344CB8AC3E}">
        <p14:creationId xmlns:p14="http://schemas.microsoft.com/office/powerpoint/2010/main" xmlns="" val="22013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692696"/>
            <a:ext cx="5117889" cy="5544616"/>
          </a:xfrm>
        </p:spPr>
      </p:pic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251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217432" y="0"/>
            <a:ext cx="4926568" cy="6858000"/>
          </a:xfrm>
          <a:prstGeom prst="rect">
            <a:avLst/>
          </a:prstGeom>
        </p:spPr>
      </p:pic>
      <p:sp>
        <p:nvSpPr>
          <p:cNvPr id="8" name="7 Rectángulo redondeado"/>
          <p:cNvSpPr/>
          <p:nvPr/>
        </p:nvSpPr>
        <p:spPr>
          <a:xfrm>
            <a:off x="563143" y="1700808"/>
            <a:ext cx="3096344" cy="3456384"/>
          </a:xfrm>
          <a:prstGeom prst="roundRect">
            <a:avLst>
              <a:gd name="adj" fmla="val 6923"/>
            </a:avLst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8 CuadroTexto"/>
          <p:cNvSpPr txBox="1"/>
          <p:nvPr/>
        </p:nvSpPr>
        <p:spPr>
          <a:xfrm>
            <a:off x="923183" y="2413337"/>
            <a:ext cx="23762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Como ejemplo, usamos pintura para adornar nuestras cajas, pero también se pueden forrar con papel, pegar recortes, incluir tipografías, etc</a:t>
            </a:r>
            <a:r>
              <a:rPr lang="es-CL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41725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 redondeado"/>
          <p:cNvSpPr/>
          <p:nvPr/>
        </p:nvSpPr>
        <p:spPr>
          <a:xfrm>
            <a:off x="395536" y="332656"/>
            <a:ext cx="8352928" cy="6192688"/>
          </a:xfrm>
          <a:prstGeom prst="roundRect">
            <a:avLst>
              <a:gd name="adj" fmla="val 6823"/>
            </a:avLst>
          </a:prstGeom>
          <a:solidFill>
            <a:schemeClr val="bg1"/>
          </a:solidFill>
          <a:ln cmpd="sng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" name="3 CuadroTexto"/>
          <p:cNvSpPr txBox="1"/>
          <p:nvPr/>
        </p:nvSpPr>
        <p:spPr>
          <a:xfrm>
            <a:off x="3550689" y="2640983"/>
            <a:ext cx="4765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 smtClean="0">
                <a:latin typeface="Comic Zine" pitchFamily="2" charset="0"/>
              </a:rPr>
              <a:t>SESION 1</a:t>
            </a:r>
            <a:endParaRPr lang="es-CL" sz="8000" dirty="0">
              <a:latin typeface="Comic Zine" pitchFamily="2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2050"/>
          <a:stretch/>
        </p:blipFill>
        <p:spPr>
          <a:xfrm>
            <a:off x="929147" y="2235466"/>
            <a:ext cx="2418717" cy="2387067"/>
          </a:xfrm>
          <a:prstGeom prst="ellipse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2041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5" name="4 Rectángulo redondeado"/>
          <p:cNvSpPr/>
          <p:nvPr/>
        </p:nvSpPr>
        <p:spPr>
          <a:xfrm>
            <a:off x="5004048" y="4365105"/>
            <a:ext cx="3456384" cy="1872208"/>
          </a:xfrm>
          <a:prstGeom prst="roundRect">
            <a:avLst>
              <a:gd name="adj" fmla="val 6923"/>
            </a:avLst>
          </a:prstGeom>
          <a:solidFill>
            <a:schemeClr val="bg1">
              <a:lumMod val="95000"/>
              <a:alpha val="82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652120" y="4485601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/>
              <a:t>Luego de adornar las cajas, buscamos la mejor forma de distribuirlas.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xmlns="" val="59719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7988" y="0"/>
            <a:ext cx="9151988" cy="6858000"/>
          </a:xfrm>
          <a:prstGeom prst="rect">
            <a:avLst/>
          </a:prstGeom>
        </p:spPr>
      </p:pic>
      <p:sp>
        <p:nvSpPr>
          <p:cNvPr id="3" name="2 Rectángulo redondeado"/>
          <p:cNvSpPr/>
          <p:nvPr/>
        </p:nvSpPr>
        <p:spPr>
          <a:xfrm>
            <a:off x="5364088" y="4365105"/>
            <a:ext cx="2664296" cy="1872208"/>
          </a:xfrm>
          <a:prstGeom prst="roundRect">
            <a:avLst>
              <a:gd name="adj" fmla="val 6923"/>
            </a:avLst>
          </a:prstGeom>
          <a:solidFill>
            <a:schemeClr val="bg1">
              <a:lumMod val="95000"/>
              <a:alpha val="85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5508104" y="4639489"/>
            <a:ext cx="2376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/>
              <a:t>Una vez distribuidas, comenzamos a llenarlas con nuestros fanzines.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xmlns="" val="26400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052736"/>
            <a:ext cx="5328592" cy="4752210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328592" y="1052737"/>
            <a:ext cx="3834795" cy="4752210"/>
          </a:xfrm>
          <a:prstGeom prst="rect">
            <a:avLst/>
          </a:prstGeom>
        </p:spPr>
      </p:pic>
      <p:sp>
        <p:nvSpPr>
          <p:cNvPr id="6" name="5 Elipse"/>
          <p:cNvSpPr/>
          <p:nvPr/>
        </p:nvSpPr>
        <p:spPr>
          <a:xfrm>
            <a:off x="467544" y="3933056"/>
            <a:ext cx="2664296" cy="2592288"/>
          </a:xfrm>
          <a:prstGeom prst="ellipse">
            <a:avLst/>
          </a:prstGeom>
          <a:solidFill>
            <a:schemeClr val="bg1">
              <a:lumMod val="95000"/>
              <a:alpha val="82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827330" y="4259704"/>
            <a:ext cx="19447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/>
              <a:t>Agregamos estos detalles: una linterna para ver también en la oscuridad </a:t>
            </a:r>
            <a:r>
              <a:rPr lang="es-CL" sz="2000" b="1" dirty="0" smtClean="0">
                <a:sym typeface="Wingdings" panose="05000000000000000000" pitchFamily="2" charset="2"/>
              </a:rPr>
              <a:t></a:t>
            </a:r>
            <a:endParaRPr lang="es-CL" sz="2000" b="1" dirty="0"/>
          </a:p>
        </p:txBody>
      </p:sp>
      <p:cxnSp>
        <p:nvCxnSpPr>
          <p:cNvPr id="3" name="2 Conector recto de flecha"/>
          <p:cNvCxnSpPr/>
          <p:nvPr/>
        </p:nvCxnSpPr>
        <p:spPr>
          <a:xfrm flipV="1">
            <a:off x="2051720" y="2636912"/>
            <a:ext cx="1224136" cy="1296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flipV="1">
            <a:off x="2035590" y="2996952"/>
            <a:ext cx="4048578" cy="93610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5621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094574" y="980728"/>
            <a:ext cx="5049425" cy="493178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582" y="980728"/>
            <a:ext cx="4085993" cy="493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899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84" t="32761" r="6590" b="10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Elipse"/>
          <p:cNvSpPr/>
          <p:nvPr/>
        </p:nvSpPr>
        <p:spPr>
          <a:xfrm>
            <a:off x="5220072" y="2852936"/>
            <a:ext cx="3312368" cy="3376857"/>
          </a:xfrm>
          <a:prstGeom prst="ellipse">
            <a:avLst/>
          </a:prstGeom>
          <a:solidFill>
            <a:schemeClr val="bg1">
              <a:lumMod val="95000"/>
              <a:alpha val="70000"/>
            </a:schemeClr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5728628" y="3264091"/>
            <a:ext cx="22952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/>
              <a:t>Para finalizar, instalen la Fanzinoteca concluida en algún lugar del colegio donde sus demás compañeros la puedan ver.</a:t>
            </a:r>
            <a:endParaRPr lang="es-CL" sz="2000" b="1" dirty="0"/>
          </a:p>
        </p:txBody>
      </p:sp>
    </p:spTree>
    <p:extLst>
      <p:ext uri="{BB962C8B-B14F-4D97-AF65-F5344CB8AC3E}">
        <p14:creationId xmlns:p14="http://schemas.microsoft.com/office/powerpoint/2010/main" xmlns="" val="45800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-1728511" y="-1359529"/>
            <a:ext cx="9828903" cy="9397041"/>
          </a:xfrm>
          <a:prstGeom prst="ellipse">
            <a:avLst/>
          </a:prstGeom>
          <a:solidFill>
            <a:schemeClr val="bg1">
              <a:lumMod val="85000"/>
              <a:alpha val="70000"/>
            </a:schemeClr>
          </a:solidFill>
          <a:ln w="6032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5 Rectángulo redondeado"/>
          <p:cNvSpPr/>
          <p:nvPr/>
        </p:nvSpPr>
        <p:spPr>
          <a:xfrm>
            <a:off x="4659400" y="476672"/>
            <a:ext cx="4233080" cy="1296144"/>
          </a:xfrm>
          <a:prstGeom prst="roundRect">
            <a:avLst>
              <a:gd name="adj" fmla="val 334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031017" y="832355"/>
            <a:ext cx="3489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dirty="0" smtClean="0">
                <a:latin typeface="Comic Zine" pitchFamily="2" charset="0"/>
              </a:rPr>
              <a:t>Reflexionemos</a:t>
            </a:r>
            <a:endParaRPr lang="es-CL" sz="3200" dirty="0">
              <a:latin typeface="Comic Zine" pitchFamily="2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755576" y="2707173"/>
            <a:ext cx="66247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i="1" dirty="0" smtClean="0">
                <a:solidFill>
                  <a:schemeClr val="bg1"/>
                </a:solidFill>
              </a:rPr>
              <a:t>¿</a:t>
            </a:r>
            <a:r>
              <a:rPr lang="es-CL" sz="2000" b="1" i="1" dirty="0">
                <a:solidFill>
                  <a:schemeClr val="bg1"/>
                </a:solidFill>
              </a:rPr>
              <a:t>Creen que es importante que las publicaciones independientes sean parte de la lectura habitual de ustedes y sus demás compañero/as? </a:t>
            </a:r>
            <a:endParaRPr lang="es-CL" sz="2000" b="1" i="1" dirty="0" smtClean="0">
              <a:solidFill>
                <a:schemeClr val="bg1"/>
              </a:solidFill>
            </a:endParaRPr>
          </a:p>
          <a:p>
            <a:endParaRPr lang="es-CL" sz="2000" b="1" i="1" dirty="0" smtClean="0">
              <a:solidFill>
                <a:schemeClr val="bg1"/>
              </a:solidFill>
            </a:endParaRPr>
          </a:p>
          <a:p>
            <a:r>
              <a:rPr lang="es-CL" sz="2000" b="1" i="1" dirty="0" smtClean="0">
                <a:solidFill>
                  <a:schemeClr val="bg1"/>
                </a:solidFill>
              </a:rPr>
              <a:t>¿</a:t>
            </a:r>
            <a:r>
              <a:rPr lang="es-CL" sz="2000" b="1" i="1" dirty="0">
                <a:solidFill>
                  <a:schemeClr val="bg1"/>
                </a:solidFill>
              </a:rPr>
              <a:t>El trabajo autogestionado, permite expresarse libremente? ¿por qué</a:t>
            </a:r>
            <a:r>
              <a:rPr lang="es-CL" sz="2000" b="1" i="1" dirty="0" smtClean="0">
                <a:solidFill>
                  <a:schemeClr val="bg1"/>
                </a:solidFill>
              </a:rPr>
              <a:t>? </a:t>
            </a:r>
          </a:p>
          <a:p>
            <a:endParaRPr lang="es-CL" sz="2000" b="1" i="1" dirty="0" smtClean="0">
              <a:solidFill>
                <a:schemeClr val="bg1"/>
              </a:solidFill>
            </a:endParaRPr>
          </a:p>
          <a:p>
            <a:r>
              <a:rPr lang="es-CL" sz="2000" b="1" i="1" dirty="0" smtClean="0">
                <a:solidFill>
                  <a:schemeClr val="bg1"/>
                </a:solidFill>
              </a:rPr>
              <a:t>¿</a:t>
            </a:r>
            <a:r>
              <a:rPr lang="es-CL" sz="2000" b="1" i="1" dirty="0">
                <a:solidFill>
                  <a:schemeClr val="bg1"/>
                </a:solidFill>
              </a:rPr>
              <a:t>Creen que el Fanzine es un tipo de </a:t>
            </a:r>
            <a:r>
              <a:rPr lang="es-CL" sz="2000" b="1" i="1" dirty="0" smtClean="0">
                <a:solidFill>
                  <a:schemeClr val="bg1"/>
                </a:solidFill>
              </a:rPr>
              <a:t>arte</a:t>
            </a:r>
          </a:p>
          <a:p>
            <a:r>
              <a:rPr lang="es-CL" sz="2000" b="1" i="1" dirty="0" smtClean="0">
                <a:solidFill>
                  <a:schemeClr val="bg1"/>
                </a:solidFill>
              </a:rPr>
              <a:t>«</a:t>
            </a:r>
            <a:r>
              <a:rPr lang="es-CL" sz="2000" b="1" i="1" dirty="0">
                <a:solidFill>
                  <a:schemeClr val="bg1"/>
                </a:solidFill>
              </a:rPr>
              <a:t>alternativo</a:t>
            </a:r>
            <a:r>
              <a:rPr lang="es-CL" sz="2000" b="1" i="1" dirty="0" smtClean="0">
                <a:solidFill>
                  <a:schemeClr val="bg1"/>
                </a:solidFill>
              </a:rPr>
              <a:t>»?</a:t>
            </a:r>
            <a:endParaRPr lang="es-CL" sz="2000" b="1" i="1" dirty="0">
              <a:solidFill>
                <a:srgbClr val="FFFF00"/>
              </a:solidFill>
            </a:endParaRPr>
          </a:p>
          <a:p>
            <a:endParaRPr lang="es-CL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135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85750" y="188913"/>
            <a:ext cx="723900" cy="252412"/>
          </a:xfrm>
          <a:prstGeom prst="rect">
            <a:avLst/>
          </a:prstGeom>
          <a:noFill/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s-CL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ＭＳ Ｐゴシック"/>
                <a:cs typeface="ＭＳ Ｐゴシック"/>
              </a:rPr>
              <a:t>Organiza:</a:t>
            </a:r>
          </a:p>
        </p:txBody>
      </p:sp>
      <p:pic>
        <p:nvPicPr>
          <p:cNvPr id="27651" name="9 Imagen" descr="cieere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12341"/>
            <a:ext cx="9144000" cy="397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468688" y="5120804"/>
            <a:ext cx="2206625" cy="252412"/>
          </a:xfrm>
          <a:prstGeom prst="rect">
            <a:avLst/>
          </a:prstGeom>
          <a:noFill/>
        </p:spPr>
        <p:txBody>
          <a:bodyPr wrap="none" lIns="82945" tIns="41473" rIns="82945" bIns="41473">
            <a:spAutoFit/>
          </a:bodyPr>
          <a:lstStyle/>
          <a:p>
            <a:pPr>
              <a:defRPr/>
            </a:pPr>
            <a:r>
              <a:rPr lang="es-CL" sz="11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ＭＳ Ｐゴシック"/>
                <a:cs typeface="ＭＳ Ｐゴシック"/>
              </a:rPr>
              <a:t>Este programa es posible gracias a</a:t>
            </a:r>
          </a:p>
        </p:txBody>
      </p:sp>
      <p:pic>
        <p:nvPicPr>
          <p:cNvPr id="27653" name="13 Imagen" descr="Color_Fondo de Fomento al Arte en la Educació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2778" y="5362847"/>
            <a:ext cx="1443038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8 Imagen" descr="reunanuevo_sin_arc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733256"/>
            <a:ext cx="193516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Rectangle 3"/>
          <p:cNvSpPr>
            <a:spLocks noChangeArrowheads="1"/>
          </p:cNvSpPr>
          <p:nvPr/>
        </p:nvSpPr>
        <p:spPr bwMode="auto">
          <a:xfrm>
            <a:off x="7032625" y="4888334"/>
            <a:ext cx="1873250" cy="19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42452" rIns="81639" bIns="42452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s-CL" sz="700" dirty="0" smtClean="0">
                <a:solidFill>
                  <a:srgbClr val="FCFBF9"/>
                </a:solidFill>
                <a:latin typeface="Arial" charset="0"/>
                <a:ea typeface="ＭＳ Ｐゴシック" charset="0"/>
                <a:cs typeface="ＭＳ Ｐゴシック" charset="0"/>
              </a:rPr>
              <a:t>© Unidad de educación MAC</a:t>
            </a:r>
          </a:p>
        </p:txBody>
      </p:sp>
      <p:pic>
        <p:nvPicPr>
          <p:cNvPr id="27657" name="10 Imagen" descr="MAC-2013-Logosimbolo-NEGRO-244x300px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346" y="8792"/>
            <a:ext cx="885354" cy="1086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5635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uadroTexto 3"/>
          <p:cNvSpPr txBox="1">
            <a:spLocks noChangeArrowheads="1"/>
          </p:cNvSpPr>
          <p:nvPr/>
        </p:nvSpPr>
        <p:spPr bwMode="auto">
          <a:xfrm>
            <a:off x="555625" y="5866532"/>
            <a:ext cx="2703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b="1" dirty="0" smtClean="0">
                <a:latin typeface="Calibri" charset="0"/>
              </a:rPr>
              <a:t>Material de apoyo</a:t>
            </a:r>
            <a:endParaRPr lang="es-CL" sz="1200" dirty="0" smtClean="0">
              <a:latin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b="1" dirty="0" smtClean="0">
                <a:latin typeface="Calibri" charset="0"/>
              </a:rPr>
              <a:t>Realizado por la unidad de educación. </a:t>
            </a:r>
            <a:endParaRPr lang="es-CL" sz="1200" dirty="0" smtClean="0">
              <a:latin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dirty="0" smtClean="0">
                <a:latin typeface="Calibri" charset="0"/>
              </a:rPr>
              <a:t>Museo de Arte Contemporáneo 2015</a:t>
            </a:r>
          </a:p>
        </p:txBody>
      </p:sp>
      <p:sp>
        <p:nvSpPr>
          <p:cNvPr id="28675" name="CuadroTexto 4"/>
          <p:cNvSpPr txBox="1">
            <a:spLocks noChangeArrowheads="1"/>
          </p:cNvSpPr>
          <p:nvPr/>
        </p:nvSpPr>
        <p:spPr bwMode="auto">
          <a:xfrm>
            <a:off x="3924300" y="5695082"/>
            <a:ext cx="21605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L" sz="1200" dirty="0" smtClean="0">
              <a:latin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b="1" dirty="0" smtClean="0">
                <a:latin typeface="Calibri" charset="0"/>
              </a:rPr>
              <a:t>EducaMAC</a:t>
            </a:r>
            <a:endParaRPr lang="es-CL" sz="1200" dirty="0" smtClean="0">
              <a:latin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i="1" dirty="0" smtClean="0">
                <a:latin typeface="Calibri" charset="0"/>
              </a:rPr>
              <a:t>Educación para el Arte Contemporáneo</a:t>
            </a:r>
            <a:endParaRPr lang="es-CL" sz="1200" dirty="0" smtClean="0">
              <a:latin typeface="Calibri" charset="0"/>
            </a:endParaRPr>
          </a:p>
        </p:txBody>
      </p:sp>
      <p:sp>
        <p:nvSpPr>
          <p:cNvPr id="28676" name="CuadroTexto 5"/>
          <p:cNvSpPr txBox="1">
            <a:spLocks noChangeArrowheads="1"/>
          </p:cNvSpPr>
          <p:nvPr/>
        </p:nvSpPr>
        <p:spPr bwMode="auto">
          <a:xfrm>
            <a:off x="6516688" y="5866532"/>
            <a:ext cx="2159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dirty="0" smtClean="0">
                <a:latin typeface="Calibri" charset="0"/>
              </a:rPr>
              <a:t>Contacto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b="1" dirty="0" smtClean="0">
                <a:latin typeface="Calibri" charset="0"/>
              </a:rPr>
              <a:t>educamac@uchile.cl</a:t>
            </a:r>
            <a:endParaRPr lang="es-CL" sz="1200" dirty="0" smtClean="0">
              <a:latin typeface="Calibri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CL" sz="1200" b="1" dirty="0" smtClean="0">
                <a:latin typeface="Calibri" charset="0"/>
              </a:rPr>
              <a:t>educamac.uchile@gmail.com </a:t>
            </a:r>
            <a:endParaRPr lang="es-CL" sz="1200" dirty="0" smtClean="0">
              <a:latin typeface="Calibri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791325" y="5229200"/>
            <a:ext cx="2389187" cy="19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39" tIns="42452" rIns="81639" bIns="42452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es-CL" sz="700" dirty="0" smtClean="0">
                <a:solidFill>
                  <a:srgbClr val="FCFBF9"/>
                </a:solidFill>
                <a:latin typeface="Arial" charset="0"/>
                <a:ea typeface="ＭＳ Ｐゴシック" charset="0"/>
                <a:cs typeface="ＭＳ Ｐゴシック" charset="0"/>
              </a:rPr>
              <a:t>©Fotografía Unidad de Prensa y comunicaciones MAC</a:t>
            </a:r>
          </a:p>
        </p:txBody>
      </p:sp>
      <p:pic>
        <p:nvPicPr>
          <p:cNvPr id="10" name="10 Imagen" descr="MAC-2013-Logosimbolo-NEGRO-244x300px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613" y="44624"/>
            <a:ext cx="1165414" cy="1430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40593"/>
            <a:ext cx="9180512" cy="404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331640" y="1844824"/>
            <a:ext cx="6552728" cy="3168352"/>
          </a:xfrm>
          <a:prstGeom prst="roundRect">
            <a:avLst>
              <a:gd name="adj" fmla="val 3340"/>
            </a:avLst>
          </a:prstGeom>
          <a:solidFill>
            <a:schemeClr val="bg1">
              <a:lumMod val="50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EAEAEA"/>
              </a:solidFill>
            </a:endParaRPr>
          </a:p>
        </p:txBody>
      </p:sp>
      <p:sp>
        <p:nvSpPr>
          <p:cNvPr id="4" name="3 Rectángulo redondeado"/>
          <p:cNvSpPr/>
          <p:nvPr/>
        </p:nvSpPr>
        <p:spPr>
          <a:xfrm rot="21135317">
            <a:off x="885251" y="1323032"/>
            <a:ext cx="5030898" cy="119637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5" name="4 CuadroTexto"/>
          <p:cNvSpPr txBox="1"/>
          <p:nvPr/>
        </p:nvSpPr>
        <p:spPr>
          <a:xfrm rot="21131493">
            <a:off x="1038743" y="1628833"/>
            <a:ext cx="472391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L" sz="3200" dirty="0" smtClean="0">
                <a:latin typeface="Comic Zine" pitchFamily="2" charset="0"/>
              </a:rPr>
              <a:t>¿Que debemos hacer?</a:t>
            </a:r>
            <a:endParaRPr lang="es-CL" sz="3200" dirty="0">
              <a:latin typeface="Comic Zine" pitchFamily="2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900003" y="2924944"/>
            <a:ext cx="5400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Para lograr construir nuestra Fanzinoteca, primero debemos recordar lo siguiente.</a:t>
            </a:r>
          </a:p>
          <a:p>
            <a:pPr algn="just"/>
            <a:endParaRPr lang="es-CL" sz="2000" b="1" dirty="0" smtClean="0">
              <a:solidFill>
                <a:schemeClr val="bg1"/>
              </a:solidFill>
            </a:endParaRPr>
          </a:p>
          <a:p>
            <a:pPr algn="r"/>
            <a:r>
              <a:rPr lang="es-CL" sz="2400" b="1" dirty="0" smtClean="0">
                <a:solidFill>
                  <a:schemeClr val="bg1"/>
                </a:solidFill>
              </a:rPr>
              <a:t>¡PRESTA ATENCIÓN!</a:t>
            </a:r>
            <a:endParaRPr lang="es-CL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8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6 Rectángulo redondeado"/>
          <p:cNvSpPr/>
          <p:nvPr/>
        </p:nvSpPr>
        <p:spPr>
          <a:xfrm>
            <a:off x="4355976" y="1124744"/>
            <a:ext cx="3960440" cy="1728192"/>
          </a:xfrm>
          <a:prstGeom prst="roundRect">
            <a:avLst>
              <a:gd name="adj" fmla="val 13557"/>
            </a:avLst>
          </a:prstGeom>
          <a:solidFill>
            <a:schemeClr val="tx1">
              <a:lumMod val="75000"/>
              <a:lumOff val="25000"/>
            </a:schemeClr>
          </a:solidFill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rgbClr val="EAEAEA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708156" y="1345203"/>
            <a:ext cx="347210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400" dirty="0" smtClean="0">
                <a:solidFill>
                  <a:schemeClr val="bg1"/>
                </a:solidFill>
                <a:latin typeface="Comic Zine" pitchFamily="2" charset="0"/>
              </a:rPr>
              <a:t>El fanzine</a:t>
            </a:r>
          </a:p>
          <a:p>
            <a:r>
              <a:rPr lang="es-CL" sz="2400" dirty="0" smtClean="0">
                <a:solidFill>
                  <a:schemeClr val="bg1"/>
                </a:solidFill>
                <a:latin typeface="Comic Zine" pitchFamily="2" charset="0"/>
              </a:rPr>
              <a:t>Se caracteriza por</a:t>
            </a:r>
            <a:endParaRPr lang="es-CL" sz="2400" dirty="0">
              <a:solidFill>
                <a:schemeClr val="bg1"/>
              </a:solidFill>
              <a:latin typeface="Comic Zine" pitchFamily="2" charset="0"/>
            </a:endParaRPr>
          </a:p>
        </p:txBody>
      </p:sp>
      <p:sp>
        <p:nvSpPr>
          <p:cNvPr id="8" name="7 Explosión 1"/>
          <p:cNvSpPr/>
          <p:nvPr/>
        </p:nvSpPr>
        <p:spPr>
          <a:xfrm>
            <a:off x="339279" y="149781"/>
            <a:ext cx="3001834" cy="2300682"/>
          </a:xfrm>
          <a:prstGeom prst="irregularSeal1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8 CuadroTexto"/>
          <p:cNvSpPr txBox="1"/>
          <p:nvPr/>
        </p:nvSpPr>
        <p:spPr>
          <a:xfrm>
            <a:off x="746444" y="884624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ysClr val="windowText" lastClr="000000"/>
                </a:solidFill>
              </a:rPr>
              <a:t>  Libertad de temáticas</a:t>
            </a:r>
            <a:endParaRPr lang="es-CL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9 Explosión 1"/>
          <p:cNvSpPr/>
          <p:nvPr/>
        </p:nvSpPr>
        <p:spPr>
          <a:xfrm>
            <a:off x="168995" y="2276872"/>
            <a:ext cx="3483388" cy="2952328"/>
          </a:xfrm>
          <a:prstGeom prst="irregularSeal1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82578" y="3245202"/>
            <a:ext cx="211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ysClr val="windowText" lastClr="000000"/>
                </a:solidFill>
              </a:rPr>
              <a:t>Producción y Distribución a bajo costo</a:t>
            </a:r>
            <a:endParaRPr lang="es-CL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2" name="11 Explosión 1"/>
          <p:cNvSpPr/>
          <p:nvPr/>
        </p:nvSpPr>
        <p:spPr>
          <a:xfrm>
            <a:off x="5940151" y="3771490"/>
            <a:ext cx="3037267" cy="2321806"/>
          </a:xfrm>
          <a:prstGeom prst="irregularSeal1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6" name="15 Explosión 1"/>
          <p:cNvSpPr/>
          <p:nvPr/>
        </p:nvSpPr>
        <p:spPr>
          <a:xfrm>
            <a:off x="3149842" y="4544270"/>
            <a:ext cx="2700300" cy="2168477"/>
          </a:xfrm>
          <a:prstGeom prst="irregularSeal1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7" name="16 CuadroTexto"/>
          <p:cNvSpPr txBox="1"/>
          <p:nvPr/>
        </p:nvSpPr>
        <p:spPr>
          <a:xfrm>
            <a:off x="3628036" y="5373216"/>
            <a:ext cx="1736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ysClr val="windowText" lastClr="000000"/>
                </a:solidFill>
              </a:rPr>
              <a:t>Autogestión</a:t>
            </a:r>
            <a:endParaRPr lang="es-CL" sz="20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552220" y="4557027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b="1" dirty="0" smtClean="0">
                <a:solidFill>
                  <a:sysClr val="windowText" lastClr="000000"/>
                </a:solidFill>
              </a:rPr>
              <a:t>Diversidad de Formatos</a:t>
            </a:r>
            <a:endParaRPr lang="es-CL" sz="20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56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6" grpId="0" animBg="1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rcela Paz\Documents\EDUCAMAC 2015\UNDERMAC y Segundo Período QN\Sala Under\IMG_0129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1" y="-233327"/>
            <a:ext cx="9144001" cy="7118711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4" name="3 Elipse"/>
          <p:cNvSpPr/>
          <p:nvPr/>
        </p:nvSpPr>
        <p:spPr>
          <a:xfrm>
            <a:off x="747002" y="1700807"/>
            <a:ext cx="3536965" cy="3487115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1 CuadroTexto"/>
          <p:cNvSpPr txBox="1"/>
          <p:nvPr/>
        </p:nvSpPr>
        <p:spPr>
          <a:xfrm>
            <a:off x="1287180" y="2290203"/>
            <a:ext cx="24566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dirty="0" smtClean="0">
                <a:latin typeface="Comic Zine" pitchFamily="2" charset="0"/>
              </a:rPr>
              <a:t>Para comenzar nos hacemos las siguientes preguntas</a:t>
            </a:r>
          </a:p>
        </p:txBody>
      </p:sp>
      <p:sp>
        <p:nvSpPr>
          <p:cNvPr id="7" name="6 Esquina doblada"/>
          <p:cNvSpPr/>
          <p:nvPr/>
        </p:nvSpPr>
        <p:spPr>
          <a:xfrm>
            <a:off x="6190925" y="328063"/>
            <a:ext cx="2232248" cy="2232248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8 Esquina doblada"/>
          <p:cNvSpPr/>
          <p:nvPr/>
        </p:nvSpPr>
        <p:spPr>
          <a:xfrm>
            <a:off x="6190925" y="4598527"/>
            <a:ext cx="2232248" cy="1764196"/>
          </a:xfrm>
          <a:prstGeom prst="foldedCorner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8" name="7 CuadroTexto"/>
          <p:cNvSpPr txBox="1"/>
          <p:nvPr/>
        </p:nvSpPr>
        <p:spPr>
          <a:xfrm>
            <a:off x="6442953" y="705523"/>
            <a:ext cx="17281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¿De </a:t>
            </a:r>
            <a:r>
              <a:rPr lang="es-CL" b="1" dirty="0" smtClean="0"/>
              <a:t>qué </a:t>
            </a:r>
            <a:r>
              <a:rPr lang="es-CL" b="1" dirty="0"/>
              <a:t>forma trabajaremos el papel (soporte) de nuestro </a:t>
            </a:r>
            <a:r>
              <a:rPr lang="es-CL" b="1" dirty="0" smtClean="0"/>
              <a:t>Fanzine?</a:t>
            </a:r>
            <a:endParaRPr lang="es-CL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6586341" y="5018960"/>
            <a:ext cx="14414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¿De qué queremos hablar en él</a:t>
            </a:r>
            <a:r>
              <a:rPr lang="es-CL" b="1" dirty="0" smtClean="0"/>
              <a:t>?</a:t>
            </a:r>
            <a:endParaRPr lang="es-CL" b="1" dirty="0"/>
          </a:p>
        </p:txBody>
      </p:sp>
      <p:sp>
        <p:nvSpPr>
          <p:cNvPr id="12" name="11 Elipse"/>
          <p:cNvSpPr/>
          <p:nvPr/>
        </p:nvSpPr>
        <p:spPr>
          <a:xfrm>
            <a:off x="5004048" y="647991"/>
            <a:ext cx="1007269" cy="1477328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147221" y="548680"/>
            <a:ext cx="864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 smtClean="0">
                <a:solidFill>
                  <a:schemeClr val="bg1"/>
                </a:solidFill>
                <a:latin typeface="Comic Zine" pitchFamily="2" charset="0"/>
              </a:rPr>
              <a:t>1</a:t>
            </a:r>
            <a:endParaRPr lang="es-CL" sz="8000" dirty="0">
              <a:solidFill>
                <a:schemeClr val="bg1"/>
              </a:solidFill>
              <a:latin typeface="Comic Zine" pitchFamily="2" charset="0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5004048" y="4687976"/>
            <a:ext cx="1007269" cy="1477328"/>
          </a:xfrm>
          <a:prstGeom prst="ellipse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148906" y="4581128"/>
            <a:ext cx="862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>
                <a:solidFill>
                  <a:schemeClr val="bg1"/>
                </a:solidFill>
                <a:latin typeface="Comic Zine" pitchFamily="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403270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8" grpId="0"/>
      <p:bldP spid="10" grpId="0"/>
      <p:bldP spid="12" grpId="0" animBg="1"/>
      <p:bldP spid="11" grpId="0"/>
      <p:bldP spid="15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319792" y="2564904"/>
            <a:ext cx="1007269" cy="1477328"/>
          </a:xfrm>
          <a:prstGeom prst="ellipse">
            <a:avLst/>
          </a:prstGeom>
          <a:solidFill>
            <a:srgbClr val="33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462965" y="2465593"/>
            <a:ext cx="864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8000" dirty="0" smtClean="0">
                <a:solidFill>
                  <a:schemeClr val="bg1"/>
                </a:solidFill>
                <a:latin typeface="Comic Zine" pitchFamily="2" charset="0"/>
              </a:rPr>
              <a:t>1</a:t>
            </a:r>
            <a:endParaRPr lang="es-CL" sz="8000" dirty="0">
              <a:solidFill>
                <a:schemeClr val="bg1"/>
              </a:solidFill>
              <a:latin typeface="Comic Zine" pitchFamily="2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792431" y="865237"/>
            <a:ext cx="38104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Nuestro papel, puede ser de cualquier tipo, blanco o con diseños, nuevo o reciclado. Lo importante es pensar en una </a:t>
            </a:r>
            <a:r>
              <a:rPr lang="es-CL" b="1" dirty="0" smtClean="0">
                <a:solidFill>
                  <a:srgbClr val="92D050"/>
                </a:solidFill>
              </a:rPr>
              <a:t>estrategia</a:t>
            </a:r>
            <a:r>
              <a:rPr lang="es-CL" b="1" dirty="0" smtClean="0">
                <a:solidFill>
                  <a:schemeClr val="bg1"/>
                </a:solidFill>
              </a:rPr>
              <a:t> para ocupar la </a:t>
            </a:r>
            <a:r>
              <a:rPr lang="es-CL" b="1" dirty="0" smtClean="0">
                <a:solidFill>
                  <a:srgbClr val="92D050"/>
                </a:solidFill>
              </a:rPr>
              <a:t>menor cantidad posible</a:t>
            </a:r>
            <a:r>
              <a:rPr lang="es-CL" b="1" dirty="0" smtClean="0">
                <a:solidFill>
                  <a:schemeClr val="bg1"/>
                </a:solidFill>
              </a:rPr>
              <a:t> de este recurso.</a:t>
            </a:r>
            <a:endParaRPr lang="es-CL" b="1" dirty="0">
              <a:solidFill>
                <a:schemeClr val="bg1"/>
              </a:solidFill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547664" y="654006"/>
            <a:ext cx="4300021" cy="1899791"/>
          </a:xfrm>
          <a:prstGeom prst="round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59" r="38766"/>
          <a:stretch/>
        </p:blipFill>
        <p:spPr>
          <a:xfrm>
            <a:off x="6284349" y="282860"/>
            <a:ext cx="2548485" cy="2642084"/>
          </a:xfrm>
          <a:prstGeom prst="ellipse">
            <a:avLst/>
          </a:prstGeom>
        </p:spPr>
      </p:pic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004048" y="3341622"/>
            <a:ext cx="3144524" cy="3039706"/>
          </a:xfrm>
          <a:prstGeom prst="ellipse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1020"/>
          <a:stretch/>
        </p:blipFill>
        <p:spPr>
          <a:xfrm>
            <a:off x="2175642" y="3284984"/>
            <a:ext cx="2396358" cy="237798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725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4355019" y="3886260"/>
            <a:ext cx="4300021" cy="2439551"/>
          </a:xfrm>
          <a:prstGeom prst="roundRect">
            <a:avLst/>
          </a:prstGeom>
          <a:noFill/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4599786" y="4228872"/>
            <a:ext cx="38104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b="1" dirty="0" smtClean="0">
                <a:solidFill>
                  <a:schemeClr val="bg1"/>
                </a:solidFill>
              </a:rPr>
              <a:t>Una de estas estrategias es el </a:t>
            </a:r>
            <a:r>
              <a:rPr lang="es-CL" b="1" dirty="0" smtClean="0">
                <a:solidFill>
                  <a:srgbClr val="92D050"/>
                </a:solidFill>
              </a:rPr>
              <a:t>plegado</a:t>
            </a:r>
            <a:r>
              <a:rPr lang="es-CL" b="1" dirty="0" smtClean="0">
                <a:solidFill>
                  <a:schemeClr val="bg1"/>
                </a:solidFill>
              </a:rPr>
              <a:t>, hay muchas formas de hacerlo y este nos va a permitir ocupar nuestro papel de manera mucho más eficiente, es decir, necesitaremos muy poco para hacer muchas copias.</a:t>
            </a:r>
            <a:endParaRPr lang="es-CL" b="1" dirty="0">
              <a:solidFill>
                <a:srgbClr val="92D050"/>
              </a:solidFill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0545" y="3830073"/>
            <a:ext cx="3686112" cy="2551924"/>
          </a:xfrm>
          <a:prstGeom prst="roundRect">
            <a:avLst>
              <a:gd name="adj" fmla="val 4871"/>
            </a:avLst>
          </a:prstGeom>
        </p:spPr>
      </p:pic>
      <p:pic>
        <p:nvPicPr>
          <p:cNvPr id="6" name="5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0544" y="260648"/>
            <a:ext cx="5022755" cy="3312368"/>
          </a:xfrm>
          <a:prstGeom prst="roundRect">
            <a:avLst>
              <a:gd name="adj" fmla="val 3481"/>
            </a:avLst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68144" y="260648"/>
            <a:ext cx="2522991" cy="3330681"/>
          </a:xfrm>
          <a:prstGeom prst="roundRect">
            <a:avLst>
              <a:gd name="adj" fmla="val 3921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12950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25565</TotalTime>
  <Words>1050</Words>
  <Application>Microsoft Office PowerPoint</Application>
  <PresentationFormat>Presentación en pantalla (4:3)</PresentationFormat>
  <Paragraphs>110</Paragraphs>
  <Slides>47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47</vt:i4>
      </vt:variant>
    </vt:vector>
  </HeadingPairs>
  <TitlesOfParts>
    <vt:vector size="49" baseType="lpstr">
      <vt:lpstr>Tema de Office</vt:lpstr>
      <vt:lpstr>1_Tema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Marcela Paz</dc:creator>
  <cp:lastModifiedBy>Museo</cp:lastModifiedBy>
  <cp:revision>498</cp:revision>
  <dcterms:created xsi:type="dcterms:W3CDTF">2014-08-25T17:19:56Z</dcterms:created>
  <dcterms:modified xsi:type="dcterms:W3CDTF">2015-09-24T15:46:47Z</dcterms:modified>
</cp:coreProperties>
</file>